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70" r:id="rId14"/>
    <p:sldId id="271" r:id="rId15"/>
    <p:sldId id="269" r:id="rId16"/>
    <p:sldId id="273" r:id="rId17"/>
    <p:sldId id="275" r:id="rId18"/>
    <p:sldId id="277" r:id="rId19"/>
    <p:sldId id="276" r:id="rId20"/>
    <p:sldId id="278" r:id="rId21"/>
    <p:sldId id="279" r:id="rId22"/>
    <p:sldId id="280" r:id="rId23"/>
    <p:sldId id="274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2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90" d="100"/>
          <a:sy n="90" d="100"/>
        </p:scale>
        <p:origin x="30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F940C-4591-4641-9FFF-9ED05F06EC81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D32BC-472B-418F-87C6-A137BE5EF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5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1000000 console.log()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33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Facade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3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loop() make block for JS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1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sync code, all regular execution</a:t>
            </a:r>
          </a:p>
          <a:p>
            <a:r>
              <a:rPr lang="en-US" dirty="0"/>
              <a:t>Event loop : Is the call stack empty?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3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 all functions and global automatically have a this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3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there is no return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8D32BC-472B-418F-87C6-A137BE5EFB4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2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747D6-AA17-4A23-A3DF-81FDF45F08C1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82F68-6C19-47EB-A104-29DCE031E563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58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EACDE-899E-4C1D-8BBC-51F7A34506DF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7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005F-E05B-4238-B595-5EC79D8436A2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81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0CA6D57-5969-463C-9985-970900227AD8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5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7B44-1831-4EDB-B253-88E40D22C617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92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22B5-0155-406B-B7D5-C67CA340A8C1}" type="datetime1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2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304E1-20F4-4902-8C54-497ED14ED599}" type="datetime1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D6E3-B11F-4BB9-AE03-14C4FBB8995F}" type="datetime1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9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7EB7-03D5-42D9-9625-8EFD4E32566C}" type="datetime1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1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841E-7B29-43B2-96D6-A9319EEFD6EB}" type="datetime1">
              <a:rPr lang="en-US" smtClean="0"/>
              <a:t>12/29/2021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03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7F8F6AC-99A4-44A9-A655-C5F02ECA29F2}" type="datetime1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1ECC180-9929-4BB5-9C66-E5F901062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5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3" Type="http://schemas.openxmlformats.org/officeDocument/2006/relationships/image" Target="../media/image77.png"/><Relationship Id="rId21" Type="http://schemas.openxmlformats.org/officeDocument/2006/relationships/image" Target="../media/image95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2" Type="http://schemas.openxmlformats.org/officeDocument/2006/relationships/image" Target="../media/image76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17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89E6-33AB-472C-8815-BC82CAF31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JavaScript the Hard Parts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F3480-ED74-4052-815C-DD0DEC674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JavaScript principles, Callbacks &amp; Higher Order functions, Closure, Classes/Prototypes &amp; </a:t>
            </a:r>
            <a:r>
              <a:rPr lang="en-US" dirty="0" err="1"/>
              <a:t>Asynchronicity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7E74-C72E-4C0A-A995-C7BE94E1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94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292B2-6E9E-4392-B8B7-C0711AD8E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6"/>
            <a:ext cx="12192000" cy="68601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6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4C0CCF-C333-406B-94FA-1F31579F4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8FA3F-79CD-4570-9FD0-B7D724D8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BFA63F-33DB-4360-BD88-D2DF4594F33D}"/>
              </a:ext>
            </a:extLst>
          </p:cNvPr>
          <p:cNvSpPr txBox="1"/>
          <p:nvPr/>
        </p:nvSpPr>
        <p:spPr>
          <a:xfrm rot="20289731">
            <a:off x="2066153" y="2708111"/>
            <a:ext cx="9040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Dry - Don’t repeat yourself</a:t>
            </a:r>
          </a:p>
        </p:txBody>
      </p:sp>
    </p:spTree>
    <p:extLst>
      <p:ext uri="{BB962C8B-B14F-4D97-AF65-F5344CB8AC3E}">
        <p14:creationId xmlns:p14="http://schemas.microsoft.com/office/powerpoint/2010/main" val="35352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642EE1-2E94-4958-8C50-DA8A390E1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97C20-CB4C-4865-9D49-800C12C6C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66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9958DE-9B95-409E-AFEF-09CF0F037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308" y="0"/>
            <a:ext cx="7463693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2460A-81B2-42E4-AB4C-F665E3FB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613E39-FF01-418D-BC7A-5DC922D9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63" y="132939"/>
            <a:ext cx="3658460" cy="1609344"/>
          </a:xfrm>
        </p:spPr>
        <p:txBody>
          <a:bodyPr>
            <a:normAutofit/>
          </a:bodyPr>
          <a:lstStyle/>
          <a:p>
            <a:r>
              <a:rPr lang="en-US" sz="3200" dirty="0"/>
              <a:t>Which is our Higher Order Function?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071851-54AE-485F-8D82-7E92786DB257}"/>
              </a:ext>
            </a:extLst>
          </p:cNvPr>
          <p:cNvSpPr txBox="1"/>
          <p:nvPr/>
        </p:nvSpPr>
        <p:spPr>
          <a:xfrm>
            <a:off x="264863" y="1742283"/>
            <a:ext cx="410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outer function that takes in a function is our higher-order function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DF826-8851-42D4-B39E-ECBC78E2C0CA}"/>
              </a:ext>
            </a:extLst>
          </p:cNvPr>
          <p:cNvSpPr txBox="1">
            <a:spLocks/>
          </p:cNvSpPr>
          <p:nvPr/>
        </p:nvSpPr>
        <p:spPr>
          <a:xfrm>
            <a:off x="264863" y="2903487"/>
            <a:ext cx="365846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Which is our Callback Function?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72286-D092-47FA-9AE0-1E149D73655F}"/>
              </a:ext>
            </a:extLst>
          </p:cNvPr>
          <p:cNvSpPr txBox="1"/>
          <p:nvPr/>
        </p:nvSpPr>
        <p:spPr>
          <a:xfrm>
            <a:off x="264863" y="4512831"/>
            <a:ext cx="4103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function we insert is our callback function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1BF85E-48B0-4871-B4DA-064C0022DB50}"/>
              </a:ext>
            </a:extLst>
          </p:cNvPr>
          <p:cNvSpPr/>
          <p:nvPr/>
        </p:nvSpPr>
        <p:spPr>
          <a:xfrm>
            <a:off x="6689969" y="4835995"/>
            <a:ext cx="2539999" cy="494097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25434E-3BFD-4B3D-BE73-1FAD74DBEDF8}"/>
              </a:ext>
            </a:extLst>
          </p:cNvPr>
          <p:cNvSpPr/>
          <p:nvPr/>
        </p:nvSpPr>
        <p:spPr>
          <a:xfrm>
            <a:off x="10394461" y="4923692"/>
            <a:ext cx="1406769" cy="36512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FC2E-4C20-4216-B0B2-C4C578C6E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03588-BB56-4182-911F-7CDDE342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14439" cy="43140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66D3F7-CB62-4932-8C32-2708BE6F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439" y="0"/>
            <a:ext cx="6477561" cy="3718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1629DA-7E02-4F2D-BA53-589BF0059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722" y="4314092"/>
            <a:ext cx="2229717" cy="25439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968C41-9E74-4159-B1A4-533853DA6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39" y="3810"/>
            <a:ext cx="6477561" cy="37112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CE9181-DC7D-44EA-A7EE-DF15986BA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4722" y="4314091"/>
            <a:ext cx="2229716" cy="25439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6346827-D686-4648-AB0D-76954E03F9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720" y="4310282"/>
            <a:ext cx="2229715" cy="25439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00E622A-670D-49A7-89B8-ADD97B573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4435" y="3810"/>
            <a:ext cx="6477565" cy="371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A1C79-765F-4CBB-9F57-8DBF47DE2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530" y="1135446"/>
            <a:ext cx="10058400" cy="4050792"/>
          </a:xfrm>
        </p:spPr>
        <p:txBody>
          <a:bodyPr>
            <a:normAutofit/>
          </a:bodyPr>
          <a:lstStyle/>
          <a:p>
            <a:r>
              <a:rPr lang="en-US" sz="2800" dirty="0"/>
              <a:t>Functions in JavaScript = first class objects </a:t>
            </a:r>
          </a:p>
          <a:p>
            <a:r>
              <a:rPr lang="en-US" sz="2800" dirty="0"/>
              <a:t>They can be treated like any other JavaScript object</a:t>
            </a:r>
          </a:p>
          <a:p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Assigned to variables and properties of other objects</a:t>
            </a:r>
          </a:p>
          <a:p>
            <a:pPr marL="457200" indent="-457200">
              <a:buAutoNum type="arabicPeriod"/>
            </a:pPr>
            <a:r>
              <a:rPr lang="en-US" sz="2800" dirty="0"/>
              <a:t>Passed as arguments into functions </a:t>
            </a:r>
          </a:p>
          <a:p>
            <a:pPr marL="457200" indent="-457200">
              <a:buAutoNum type="arabicPeriod"/>
            </a:pPr>
            <a:r>
              <a:rPr lang="en-US" sz="2800" dirty="0"/>
              <a:t>Returned as values from functions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FDE93-F46F-4ADD-99DC-C875C4FA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6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Principles of JavaScript </a:t>
            </a:r>
          </a:p>
          <a:p>
            <a:pPr>
              <a:lnSpc>
                <a:spcPct val="150000"/>
              </a:lnSpc>
            </a:pPr>
            <a:r>
              <a:rPr lang="en-US" dirty="0"/>
              <a:t>2. Callbacks &amp; Higher order functions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3. Closure (scope and execution context) </a:t>
            </a:r>
          </a:p>
          <a:p>
            <a:pPr>
              <a:lnSpc>
                <a:spcPct val="150000"/>
              </a:lnSpc>
            </a:pPr>
            <a:r>
              <a:rPr lang="en-US" dirty="0"/>
              <a:t>4. Asynchronous JavaScript &amp; the event loop </a:t>
            </a:r>
          </a:p>
          <a:p>
            <a:pPr>
              <a:lnSpc>
                <a:spcPct val="150000"/>
              </a:lnSpc>
            </a:pPr>
            <a:r>
              <a:rPr lang="en-US" dirty="0"/>
              <a:t>5. Classes &amp; Prototypes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0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D6AC-6E0E-4C98-9676-F1AB30EE7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with memories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FD2DB-0C9C-4D8B-86A5-58E5C9EDC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304201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our functions get called, we create a live store of data (local memory/variable environment/state) for that function’s execution context.</a:t>
            </a:r>
          </a:p>
          <a:p>
            <a:endParaRPr lang="en-US" dirty="0"/>
          </a:p>
          <a:p>
            <a:r>
              <a:rPr lang="en-US" dirty="0"/>
              <a:t>When the function finishes executing, its local memory is deleted (except the returned value)</a:t>
            </a:r>
          </a:p>
          <a:p>
            <a:r>
              <a:rPr lang="en-US" dirty="0"/>
              <a:t>But what if our functions could hold on to live data between executions? </a:t>
            </a:r>
          </a:p>
          <a:p>
            <a:r>
              <a:rPr lang="en-US" dirty="0"/>
              <a:t>This would let our function definitions have an associated cache/persistent memory</a:t>
            </a:r>
          </a:p>
          <a:p>
            <a:r>
              <a:rPr lang="en-US" dirty="0"/>
              <a:t>But it all starts with us returning a function from another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D8A8B-20AF-4676-BCDB-AF600FC0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9BCC3-2ECD-418C-8787-87E12A35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049" y="0"/>
            <a:ext cx="3817951" cy="2758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644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77A61-640B-456C-8441-E37A7CF2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41958-77B2-4127-BED7-13459CCE1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301" y="0"/>
            <a:ext cx="6454699" cy="3813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B695EF-6BE7-4BC2-879A-068BC9B28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37301" cy="3227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2E1F8-EEDC-4949-9ADC-55D154D3C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301" y="0"/>
            <a:ext cx="6437280" cy="3813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196AB5-8335-4134-B783-D6DB313C5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7301" y="-1"/>
            <a:ext cx="6437280" cy="38139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13C008-498A-4A8D-AA9C-5C4613BD1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301" y="25674"/>
            <a:ext cx="6437280" cy="37882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492FFE-22A2-4E0A-B049-ED4EEDECC1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301" y="25671"/>
            <a:ext cx="6454699" cy="37882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89A692-5CF3-4723-A672-CC6669DCB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4720" y="25671"/>
            <a:ext cx="6437280" cy="53044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691EC3-61B1-407C-95CA-A5A81E5A6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4719" y="37322"/>
            <a:ext cx="6437279" cy="52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3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0AE6E9-D71C-4F79-92E3-2B384C953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1710" y="3993662"/>
            <a:ext cx="2317489" cy="2864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069A-6395-4D3E-9271-51825D52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19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9082F3-A668-4AA8-9831-7EE1B8E8A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9200" cy="39936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EF20FD-16B4-4F76-982B-E52A009B3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8" y="0"/>
            <a:ext cx="5892801" cy="3299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D6A92D-A013-4EFD-93EE-778874753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198" y="-11946"/>
            <a:ext cx="5892802" cy="3311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F1653C-5CDB-4F8A-9EB7-8735D8E4C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1709" y="4005608"/>
            <a:ext cx="2317489" cy="2852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4A2832-CC91-43BE-9F6F-AA4F25CEC5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197" y="-11946"/>
            <a:ext cx="5892801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7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1. Principles of JavaScript </a:t>
            </a:r>
          </a:p>
          <a:p>
            <a:pPr>
              <a:lnSpc>
                <a:spcPct val="150000"/>
              </a:lnSpc>
            </a:pPr>
            <a:r>
              <a:rPr lang="en-US" dirty="0"/>
              <a:t>2. Callbacks &amp; Higher order functions </a:t>
            </a:r>
          </a:p>
          <a:p>
            <a:pPr>
              <a:lnSpc>
                <a:spcPct val="150000"/>
              </a:lnSpc>
            </a:pPr>
            <a:r>
              <a:rPr lang="en-US" dirty="0"/>
              <a:t>3. Closure (scope and execution context) </a:t>
            </a:r>
          </a:p>
          <a:p>
            <a:pPr>
              <a:lnSpc>
                <a:spcPct val="150000"/>
              </a:lnSpc>
            </a:pPr>
            <a:r>
              <a:rPr lang="en-US" dirty="0"/>
              <a:t>4. Asynchronous JavaScript &amp; the event loop </a:t>
            </a:r>
          </a:p>
          <a:p>
            <a:pPr>
              <a:lnSpc>
                <a:spcPct val="150000"/>
              </a:lnSpc>
            </a:pPr>
            <a:r>
              <a:rPr lang="en-US" dirty="0"/>
              <a:t>5. Classes &amp; Prototypes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7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611B71-98F7-44F7-A6C6-FDA228A8E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6096000" cy="34008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AF9C7-EF74-498B-A9B0-FCDD07DC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9E7200-4897-4409-A411-01CCC3DCD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7" y="3400836"/>
            <a:ext cx="2502011" cy="3457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56F704-8485-45F3-B33B-B0A6D4AE2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98" y="0"/>
            <a:ext cx="6096000" cy="35055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63F67F-6CEE-4E59-A0CF-08D01BD92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2"/>
            <a:ext cx="6096000" cy="35055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27DCEA-9EBE-497A-83F6-13A5828D9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099" y="0"/>
            <a:ext cx="6111902" cy="35055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A40725-303B-4CE9-9069-4B74EC135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086" y="3400836"/>
            <a:ext cx="2502011" cy="3437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4A22C8-F87E-4FC0-B5FB-7D4E02768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091" y="3400836"/>
            <a:ext cx="2468103" cy="34372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2EA4F1-33B0-4A7B-8F60-E2CEC95AE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0097" y="-2"/>
            <a:ext cx="6111903" cy="35055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167AD7-7DE7-4D36-94FD-646D4EF7F9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4194" y="0"/>
            <a:ext cx="6127806" cy="4709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31D990-255C-4F4C-8A9D-63CE6D243B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4194" y="-1"/>
            <a:ext cx="6127806" cy="4709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8AC9F4-1882-4721-B770-EB38D31E7D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64195" y="-1"/>
            <a:ext cx="6127806" cy="47095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6C02265-FF46-4113-8214-89D41AD573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4193" y="29816"/>
            <a:ext cx="6127807" cy="46797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21D40FA-639A-485F-8474-01C15772E5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64193" y="29814"/>
            <a:ext cx="6127807" cy="46797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81DC7C-1768-48CB-BE06-E8F3400C77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4193" y="19878"/>
            <a:ext cx="6127808" cy="61503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DD2522B-DAD4-467C-B6D0-52F18D0F2CA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48289" y="1654"/>
            <a:ext cx="6127809" cy="615033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4A5CA2C-1754-47E9-A61C-AD385489198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48288" y="8678"/>
            <a:ext cx="6143712" cy="61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3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CC6D8-CB09-4628-BDC2-89687E6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backpack called?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FC85-6A5D-4CA1-96BF-EF86C2CF3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Closed over variables environment (C.O.V.E)</a:t>
            </a:r>
          </a:p>
          <a:p>
            <a:r>
              <a:rPr lang="en-US" dirty="0"/>
              <a:t>Persistent lexically or static scope reference data (P.L.S.R.D)</a:t>
            </a:r>
          </a:p>
          <a:p>
            <a:r>
              <a:rPr lang="en-US" dirty="0"/>
              <a:t>Closure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9606C-4A52-457B-B118-3584C4CA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5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79FD59-805B-43E1-BCCF-6C92C86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FB6C5-BA4A-43D2-AB75-2B07AF26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385E-ACEF-476C-A3A4-AB1C930B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4837-58DF-4F10-93D7-E38AD3CBA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Helper functions: </a:t>
            </a:r>
            <a:r>
              <a:rPr lang="en-US" dirty="0"/>
              <a:t>Everyday professional helper functions like ‘once’ and ‘</a:t>
            </a:r>
            <a:r>
              <a:rPr lang="en-US" dirty="0" err="1"/>
              <a:t>memoize</a:t>
            </a:r>
            <a:r>
              <a:rPr lang="en-US" dirty="0"/>
              <a:t>’.</a:t>
            </a:r>
          </a:p>
          <a:p>
            <a:r>
              <a:rPr lang="en-US" b="1" dirty="0"/>
              <a:t>Iterators and generators: </a:t>
            </a:r>
            <a:r>
              <a:rPr lang="en-US" dirty="0"/>
              <a:t>Which use lexical scoping and closure to achieve the most contemporary patterns for handling data in.</a:t>
            </a:r>
          </a:p>
          <a:p>
            <a:r>
              <a:rPr lang="en-US" b="1" dirty="0"/>
              <a:t>JavaScript Module pattern: </a:t>
            </a:r>
            <a:r>
              <a:rPr lang="en-US" dirty="0"/>
              <a:t>Preserve state for the life of an application without polluting the global namespace.</a:t>
            </a:r>
          </a:p>
          <a:p>
            <a:r>
              <a:rPr lang="en-US" b="1" dirty="0"/>
              <a:t>Asynchronous JavaScript: </a:t>
            </a:r>
            <a:r>
              <a:rPr lang="en-US" dirty="0"/>
              <a:t>Callbacks and Promises rely on closure to persist state in an asynchronous environment.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652C-3F04-40B2-99BE-A8DFEF58A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Principles of JavaScript </a:t>
            </a:r>
          </a:p>
          <a:p>
            <a:pPr>
              <a:lnSpc>
                <a:spcPct val="150000"/>
              </a:lnSpc>
            </a:pPr>
            <a:r>
              <a:rPr lang="en-US" dirty="0"/>
              <a:t>2. Callbacks &amp; Higher order functions </a:t>
            </a:r>
          </a:p>
          <a:p>
            <a:pPr>
              <a:lnSpc>
                <a:spcPct val="150000"/>
              </a:lnSpc>
            </a:pPr>
            <a:r>
              <a:rPr lang="en-US" dirty="0"/>
              <a:t>3. Closure (scope and execution context)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4. Asynchronous JavaScript &amp; the event loop </a:t>
            </a:r>
          </a:p>
          <a:p>
            <a:pPr>
              <a:lnSpc>
                <a:spcPct val="150000"/>
              </a:lnSpc>
            </a:pPr>
            <a:r>
              <a:rPr lang="en-US" dirty="0"/>
              <a:t>5. Classes &amp; Prototypes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26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4BEE-10E5-489B-ADE0-6A40A7E1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JavaScript is: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B467-2D19-4D44-B369-1CF7FA06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AB2400"/>
                </a:solidFill>
              </a:rPr>
              <a:t>1. </a:t>
            </a:r>
            <a:r>
              <a:rPr lang="en-US" dirty="0"/>
              <a:t>Single threaded (one command runs at a time)</a:t>
            </a:r>
          </a:p>
          <a:p>
            <a:pPr marL="0" indent="0">
              <a:buNone/>
            </a:pPr>
            <a:r>
              <a:rPr lang="en-US" dirty="0">
                <a:solidFill>
                  <a:srgbClr val="AB2400"/>
                </a:solidFill>
              </a:rPr>
              <a:t>2. </a:t>
            </a:r>
            <a:r>
              <a:rPr lang="en-US" dirty="0"/>
              <a:t>Synchronously executed (each line is run in order the code appears)</a:t>
            </a:r>
          </a:p>
          <a:p>
            <a:pPr marL="0" indent="0">
              <a:buNone/>
            </a:pPr>
            <a:r>
              <a:rPr lang="en-US" dirty="0"/>
              <a:t>So what if we have a task:</a:t>
            </a:r>
          </a:p>
          <a:p>
            <a:pPr marL="0" indent="0">
              <a:buNone/>
            </a:pPr>
            <a:r>
              <a:rPr lang="en-US" dirty="0"/>
              <a:t>- Accessing Twitter’s server to get new tweets that takes a long time</a:t>
            </a:r>
          </a:p>
          <a:p>
            <a:pPr marL="0" indent="0">
              <a:buNone/>
            </a:pPr>
            <a:r>
              <a:rPr lang="en-US" dirty="0"/>
              <a:t>- Code we want to run using those tweets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8516B-F19D-4703-962F-842D8F8A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98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37A4F-3BCD-4C5C-ABD0-719223FA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291" y="0"/>
            <a:ext cx="12268582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04B3B-56EE-4CB3-A69C-A857BCDC2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88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C473F8-D652-4705-A658-646458EA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69" y="8543"/>
            <a:ext cx="12262338" cy="68409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37BD-A6F0-4489-88E9-9D71FA11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71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FDA4D-5440-4937-9024-D6C8C7E0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23" y="304878"/>
            <a:ext cx="11254154" cy="1609344"/>
          </a:xfrm>
        </p:spPr>
        <p:txBody>
          <a:bodyPr>
            <a:noAutofit/>
          </a:bodyPr>
          <a:lstStyle/>
          <a:p>
            <a:r>
              <a:rPr lang="en-US" sz="4400" dirty="0"/>
              <a:t>JavaScript is not enough - We need new pieces (some of which aren’t JavaScript at 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D4B00-7E55-40F8-8D9F-AD63B977B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21408"/>
            <a:ext cx="10058400" cy="4050792"/>
          </a:xfrm>
        </p:spPr>
        <p:txBody>
          <a:bodyPr/>
          <a:lstStyle/>
          <a:p>
            <a:r>
              <a:rPr lang="en-US" dirty="0"/>
              <a:t>Our core JavaScript engine has 3 main parts: -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Thread of execution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Memory/variable environment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Call stack</a:t>
            </a:r>
          </a:p>
          <a:p>
            <a:r>
              <a:rPr lang="en-US" dirty="0"/>
              <a:t>We need to add some new components: -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Browser APIs/Node background APIs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Promises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Event loop, Callback/Task queue and micro task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EA348-8CFF-4F9A-A81E-432824D12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D8A8F-1390-481A-908E-BEE3B192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707" y="1914222"/>
            <a:ext cx="242337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3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7705F-A3D1-4A8A-8A8B-EA40687D1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"/>
            <a:ext cx="6487615" cy="36487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E1A8A-58DF-4191-94D0-23268DF6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EA979-EB88-4025-A3F9-20FC13EE4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915" y="3634154"/>
            <a:ext cx="2171700" cy="2000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718EE-4664-44A3-BB6E-292D8836E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14" y="-31262"/>
            <a:ext cx="5704385" cy="56656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A82B6-EB02-4FF2-A4D0-9F60E2F91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614" y="-31263"/>
            <a:ext cx="5704385" cy="5665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0814A4-0D8B-4E85-B941-9F3D6BBC8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7614" y="-31263"/>
            <a:ext cx="5704386" cy="56656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128B1F-8E0F-4789-A264-B4D7A524B4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5913" y="3634154"/>
            <a:ext cx="2171699" cy="20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6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EF0F-4371-4DF9-868D-1AF3A1C5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69" y="147748"/>
            <a:ext cx="10058400" cy="1609344"/>
          </a:xfrm>
        </p:spPr>
        <p:txBody>
          <a:bodyPr/>
          <a:lstStyle/>
          <a:p>
            <a:r>
              <a:rPr lang="en-US" dirty="0"/>
              <a:t>JavaScript principles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807B-815D-43CF-843C-AB954E5D3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947" y="1757092"/>
            <a:ext cx="5463781" cy="4415108"/>
          </a:xfrm>
        </p:spPr>
        <p:txBody>
          <a:bodyPr/>
          <a:lstStyle/>
          <a:p>
            <a:r>
              <a:rPr lang="en-US" dirty="0"/>
              <a:t>When JavaScript code runs, it:</a:t>
            </a:r>
          </a:p>
          <a:p>
            <a:pPr marL="0" indent="0">
              <a:buNone/>
            </a:pPr>
            <a:r>
              <a:rPr lang="en-US" dirty="0"/>
              <a:t>Goes through the code line-by-line and runs/ ’executes’ each line - known as the thread of execution</a:t>
            </a:r>
          </a:p>
          <a:p>
            <a:endParaRPr lang="en-US" dirty="0"/>
          </a:p>
          <a:p>
            <a:r>
              <a:rPr lang="en-US" dirty="0"/>
              <a:t>Saves ‘data’ like strings and arrays so we can use that data later - in its memory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1FC10-1B38-4CF0-AEF3-E72F9BDEF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5" y="0"/>
            <a:ext cx="5824726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EC5F5-4471-47BD-BC14-3AE5844C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8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E37BD-A6F0-4489-88E9-9D71FA11E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CEB41-D637-4169-B440-C207B249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42" y="8543"/>
            <a:ext cx="6042257" cy="6194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F3F3B-5DA2-4E1B-8C89-97F85B1E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149743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D65DDF-D149-45AD-BD08-8DB6948A80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69"/>
          <a:stretch/>
        </p:blipFill>
        <p:spPr>
          <a:xfrm>
            <a:off x="1959077" y="3429000"/>
            <a:ext cx="1996613" cy="2016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FDA91-C610-4D84-9094-0FF768B4F7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3" t="30934" r="3321" b="5216"/>
          <a:stretch/>
        </p:blipFill>
        <p:spPr>
          <a:xfrm>
            <a:off x="1959076" y="5445211"/>
            <a:ext cx="1996613" cy="13262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F069AE-1D8F-496E-B129-8AB76BDB4A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7208" b="8684"/>
          <a:stretch/>
        </p:blipFill>
        <p:spPr>
          <a:xfrm>
            <a:off x="1959075" y="3429001"/>
            <a:ext cx="1996615" cy="19338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E26B81-5314-4365-AA3C-E8EAA2500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9741" y="-1"/>
            <a:ext cx="6042258" cy="62030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0F25F98-69E4-472B-BC02-97FECCB652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9741" y="8543"/>
            <a:ext cx="6042259" cy="62030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F05A56-9C33-4BDF-ADA0-1FD0A9034FD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45" t="-1" r="6184" b="-1320"/>
          <a:stretch/>
        </p:blipFill>
        <p:spPr>
          <a:xfrm>
            <a:off x="1837038" y="3429000"/>
            <a:ext cx="2388973" cy="349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9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C05CA-A6F2-4468-A173-C3047F60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ADFC3-BB9D-4192-8225-534AF4AF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112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AE230-FE90-4ABB-89AE-8123AB11E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054359" cy="38651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ADE8AF-9AB3-44C2-9EBA-09101CAEA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703" y="0"/>
            <a:ext cx="6128954" cy="6168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7BB677-FCC6-4210-81C7-4A8887934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702" y="56225"/>
            <a:ext cx="6133297" cy="6112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312350-77F7-4883-8305-E720463F5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359" y="30796"/>
            <a:ext cx="6133298" cy="61124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6FA1B1-2E8B-4E85-A7B9-C1DD46680E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9"/>
          <a:stretch/>
        </p:blipFill>
        <p:spPr>
          <a:xfrm>
            <a:off x="6050016" y="3865179"/>
            <a:ext cx="6137642" cy="18057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7DF101-E755-4419-93A2-6E7CF7C9FF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9792" y="3865178"/>
            <a:ext cx="2329836" cy="26446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6575C9-5902-4868-A6B6-062CE1FBCF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016" y="0"/>
            <a:ext cx="6137641" cy="61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F3F42-F2EF-482B-95B5-555AB937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5E3665-2AD0-4E09-8AC6-8A62758B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75729" cy="367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92257-D416-4BE3-A2F6-512FE92DD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82" y="0"/>
            <a:ext cx="4359018" cy="3642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4A796D-F223-4784-A500-C5EF353F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27" y="0"/>
            <a:ext cx="4728474" cy="3642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DB663-2B45-43F4-A0DB-A8B5D1638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938" y="-1"/>
            <a:ext cx="5208111" cy="367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F53B39-CF52-45F8-BE81-1CE6BC58E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394" y="3657177"/>
            <a:ext cx="2263336" cy="3186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B3F8C9-F39E-4923-9734-C982C39053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729" y="0"/>
            <a:ext cx="5608320" cy="53573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689FBDE-E962-455A-A3AE-AEA7B95AE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5729" y="3254022"/>
            <a:ext cx="5616271" cy="21033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6CEA1C-6CD8-4F9D-9E29-B5CF1573A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4442" y="3628175"/>
            <a:ext cx="2271286" cy="32153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4C8912-144D-41EA-B04C-2B255CB4CB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7778" y="-3439"/>
            <a:ext cx="5624222" cy="32574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130371-4011-41D4-B46A-D43E598918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6"/>
          <a:stretch/>
        </p:blipFill>
        <p:spPr>
          <a:xfrm>
            <a:off x="6583679" y="4976"/>
            <a:ext cx="5581719" cy="32921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3B9CF4-3A74-498C-91B6-61772169C5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67776" y="2326"/>
            <a:ext cx="5624223" cy="32947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339DD7-74C4-4696-A46E-36F81791F9E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3678" y="3326103"/>
            <a:ext cx="5608321" cy="24538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07BBA80-88C1-426C-A451-76F378B0A20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13"/>
          <a:stretch/>
        </p:blipFill>
        <p:spPr>
          <a:xfrm>
            <a:off x="6583678" y="0"/>
            <a:ext cx="5600371" cy="32540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892E4DD-C820-4F53-BF00-61D9A608AC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3675" y="14501"/>
            <a:ext cx="5600373" cy="323952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D039890-CD87-4B2D-8C1E-2BC633971F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6509" y="3611453"/>
            <a:ext cx="1595426" cy="18060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58797A-7AF3-47D0-8559-940F246B882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1373"/>
          <a:stretch/>
        </p:blipFill>
        <p:spPr>
          <a:xfrm>
            <a:off x="6567776" y="4635609"/>
            <a:ext cx="5616272" cy="11551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D9BEBA6-BB57-45AF-BC99-7A52DCDCDB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8500" y="-1468"/>
            <a:ext cx="1823487" cy="32540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206406D-D3AC-4052-AE3E-18A837C5501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7764" y="-3814"/>
            <a:ext cx="5624223" cy="32947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ABDA0E-AACF-4988-A4E7-28F01806D3E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12392" y="3657178"/>
            <a:ext cx="2247433" cy="32153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21C1F86-91EF-4E3C-BE2A-083D36D3AA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5728" y="3514"/>
            <a:ext cx="5616272" cy="32490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F548AF3-5DA1-4A08-8195-9AA16341729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88539" y="3634315"/>
            <a:ext cx="2271286" cy="322969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07AD5B2-D295-451E-A848-33E38E4FC2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83674" y="5501"/>
            <a:ext cx="5608326" cy="342349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4210959-7F50-4F12-9DDA-1BBFC97523F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288539" y="3628176"/>
            <a:ext cx="2271286" cy="324197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F83AB73-9503-4B11-87AD-7DCDEABFFBE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9825" y="19202"/>
            <a:ext cx="5632162" cy="616691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38EB42E-8FBB-4233-BDF7-E306E828DC2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08353" y="3806204"/>
            <a:ext cx="1752752" cy="74682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9FAE7D3-6465-4295-B02A-7FBFE718939F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t="1" b="3511"/>
          <a:stretch/>
        </p:blipFill>
        <p:spPr>
          <a:xfrm>
            <a:off x="694974" y="4669034"/>
            <a:ext cx="2179509" cy="108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75645-3883-4BBF-9320-C0871FFA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Promises, Web APIs, the Callback &amp; Microtask Queues and Event loop enable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DDCDB-FF1A-4619-9E18-BD5388BA7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Non-blocking applications: </a:t>
            </a:r>
          </a:p>
          <a:p>
            <a:pPr marL="0" indent="0">
              <a:buNone/>
            </a:pPr>
            <a:r>
              <a:rPr lang="en-US" dirty="0"/>
              <a:t>This means we don’t have to wait in the single thread and don’t block further code from running</a:t>
            </a:r>
          </a:p>
          <a:p>
            <a:r>
              <a:rPr lang="en-US" b="1" dirty="0"/>
              <a:t>However long it takes:</a:t>
            </a:r>
          </a:p>
          <a:p>
            <a:pPr marL="0" indent="0">
              <a:buNone/>
            </a:pPr>
            <a:r>
              <a:rPr lang="en-US" dirty="0"/>
              <a:t>We cannot predict when our Browser feature’s work will finish so we let JS handle automatically running the function on its completion</a:t>
            </a:r>
          </a:p>
          <a:p>
            <a:r>
              <a:rPr lang="en-US" b="1" dirty="0"/>
              <a:t>Web applications: </a:t>
            </a:r>
          </a:p>
          <a:p>
            <a:pPr marL="0" indent="0">
              <a:buNone/>
            </a:pPr>
            <a:r>
              <a:rPr lang="en-US" dirty="0"/>
              <a:t>Asynchronous JavaScript is the backbone of the modern web - letting us build fast ‘non-blocking’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75F1-9B9D-4B84-9448-B9147E1E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41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Principles of JavaScript </a:t>
            </a:r>
          </a:p>
          <a:p>
            <a:pPr>
              <a:lnSpc>
                <a:spcPct val="150000"/>
              </a:lnSpc>
            </a:pPr>
            <a:r>
              <a:rPr lang="en-US" dirty="0"/>
              <a:t>2. Callbacks &amp; Higher order functions </a:t>
            </a:r>
          </a:p>
          <a:p>
            <a:pPr>
              <a:lnSpc>
                <a:spcPct val="150000"/>
              </a:lnSpc>
            </a:pPr>
            <a:r>
              <a:rPr lang="en-US" dirty="0"/>
              <a:t>3. Closure (scope and execution context) </a:t>
            </a:r>
          </a:p>
          <a:p>
            <a:pPr>
              <a:lnSpc>
                <a:spcPct val="150000"/>
              </a:lnSpc>
            </a:pPr>
            <a:r>
              <a:rPr lang="en-US" dirty="0"/>
              <a:t>4. Asynchronous JavaScript &amp; the event loop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5. Classes &amp; Prototypes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03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63CDF7-FDBA-4F95-A352-512CB2D4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5"/>
            <a:ext cx="12192000" cy="68398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5F14D-59B6-4F20-B1D1-1FA0C8DE1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99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9D7E295-F8C1-4A85-BCDA-16B0264F1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66"/>
            <a:ext cx="12192000" cy="67980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0A052-1D69-4A52-94D0-F2D2A2578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49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FC0EBB-2B9E-465E-B0E5-263BA2A9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83"/>
            <a:ext cx="12192000" cy="67714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21012-CC13-40BB-8A81-E1BA92777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53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248CD90-7DD7-4DB1-9563-154E07D4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17" y="0"/>
            <a:ext cx="6213483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9023C-FD34-4A07-A34C-E0FCBA73B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78517" cy="37722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B1072-1E65-4FD8-B147-A4BD6EA2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3BF36-35CF-4CD0-A667-10C972065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517" y="0"/>
            <a:ext cx="6213483" cy="37722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BF7493-CFC8-441F-8C63-9FA83169F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517" y="0"/>
            <a:ext cx="6213483" cy="37722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231516-DF91-4DE8-81E9-68FCBE838A8C}"/>
              </a:ext>
            </a:extLst>
          </p:cNvPr>
          <p:cNvSpPr txBox="1"/>
          <p:nvPr/>
        </p:nvSpPr>
        <p:spPr>
          <a:xfrm rot="19964867">
            <a:off x="676914" y="4966042"/>
            <a:ext cx="42615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is the newUser?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68108B-FADC-4688-A255-5A3B6C2371E5}"/>
              </a:ext>
            </a:extLst>
          </p:cNvPr>
          <p:cNvSpPr txBox="1"/>
          <p:nvPr/>
        </p:nvSpPr>
        <p:spPr>
          <a:xfrm rot="19953768">
            <a:off x="1028808" y="5496712"/>
            <a:ext cx="383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Closure(Backpack) is every where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CD6CB-744A-4099-938A-9817250474FE}"/>
              </a:ext>
            </a:extLst>
          </p:cNvPr>
          <p:cNvSpPr txBox="1"/>
          <p:nvPr/>
        </p:nvSpPr>
        <p:spPr>
          <a:xfrm>
            <a:off x="849405" y="523604"/>
            <a:ext cx="102582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AB2400"/>
                </a:solidFill>
              </a:rPr>
              <a:t>This approach is completely unusable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A753C-D05C-4D47-A580-4CD6B2F4EDA9}"/>
              </a:ext>
            </a:extLst>
          </p:cNvPr>
          <p:cNvSpPr txBox="1"/>
          <p:nvPr/>
        </p:nvSpPr>
        <p:spPr>
          <a:xfrm>
            <a:off x="2354377" y="1315104"/>
            <a:ext cx="7718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AB2400"/>
                </a:solidFill>
              </a:rPr>
              <a:t>We are storing the same function twice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0E28D5-F135-4C8E-A37F-BAB623D34065}"/>
              </a:ext>
            </a:extLst>
          </p:cNvPr>
          <p:cNvSpPr txBox="1"/>
          <p:nvPr/>
        </p:nvSpPr>
        <p:spPr>
          <a:xfrm>
            <a:off x="1782836" y="1811572"/>
            <a:ext cx="8391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AB2400"/>
                </a:solidFill>
              </a:rPr>
              <a:t>Lose Space in memory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EE0C49-C58C-4071-85BD-06B42DA9487D}"/>
              </a:ext>
            </a:extLst>
          </p:cNvPr>
          <p:cNvSpPr txBox="1"/>
          <p:nvPr/>
        </p:nvSpPr>
        <p:spPr>
          <a:xfrm>
            <a:off x="638174" y="2800483"/>
            <a:ext cx="1115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AB2400"/>
                </a:solidFill>
              </a:rPr>
              <a:t>If we want to add new feature you would have to add it to each user</a:t>
            </a:r>
          </a:p>
        </p:txBody>
      </p:sp>
    </p:spTree>
    <p:extLst>
      <p:ext uri="{BB962C8B-B14F-4D97-AF65-F5344CB8AC3E}">
        <p14:creationId xmlns:p14="http://schemas.microsoft.com/office/powerpoint/2010/main" val="38891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52E72-F872-4F41-ADBC-B08C47DA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1. Generate objects using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34020-021E-4FA3-9EFD-277DF1FB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Problems: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Each time we create a new user we make space in our computer's memory for all our data and functions. </a:t>
            </a:r>
          </a:p>
          <a:p>
            <a:pPr marL="0" indent="0">
              <a:buNone/>
            </a:pPr>
            <a:r>
              <a:rPr lang="en-US" dirty="0"/>
              <a:t>But our functions are just copies Is there a better way? </a:t>
            </a:r>
          </a:p>
          <a:p>
            <a:r>
              <a:rPr lang="en-US" b="1" dirty="0"/>
              <a:t>Benefits: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It's simple and easy to reason about!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CD6D9-591E-420A-A1FB-999E1F9A0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3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EF0F-4371-4DF9-868D-1AF3A1C5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69" y="147748"/>
            <a:ext cx="10058400" cy="1609344"/>
          </a:xfrm>
        </p:spPr>
        <p:txBody>
          <a:bodyPr/>
          <a:lstStyle/>
          <a:p>
            <a:r>
              <a:rPr lang="en-US" dirty="0"/>
              <a:t>Execution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807B-815D-43CF-843C-AB954E5D3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947" y="1757092"/>
            <a:ext cx="5463781" cy="44151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Created to run the code of a function - has 2 parts (we’ve already seen them!) –</a:t>
            </a:r>
          </a:p>
          <a:p>
            <a:r>
              <a:rPr lang="en-US" dirty="0"/>
              <a:t> Thread of execution </a:t>
            </a:r>
          </a:p>
          <a:p>
            <a:r>
              <a:rPr lang="en-US" dirty="0"/>
              <a:t> Memory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1FC10-1B38-4CF0-AEF3-E72F9BDEF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5" y="0"/>
            <a:ext cx="5824726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EC5F5-4471-47BD-BC14-3AE5844C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4CCE8-B2C0-48DC-B2FA-4AFC5DAF0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354" y="1645298"/>
            <a:ext cx="2377646" cy="5227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D5D0FE-CD0C-4931-9AE1-F9325EBF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Using the prototype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5F3CF-BAE3-430A-B0E2-EFDF4E8F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7743952" cy="4050792"/>
          </a:xfrm>
        </p:spPr>
        <p:txBody>
          <a:bodyPr/>
          <a:lstStyle/>
          <a:p>
            <a:r>
              <a:rPr lang="en-US" dirty="0"/>
              <a:t>Store the increment function in just one object and have the interpreter, if it doesn't find the function on user1, look up to that object to check if it's there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Link user1 and </a:t>
            </a:r>
            <a:r>
              <a:rPr lang="en-US" dirty="0" err="1"/>
              <a:t>functionStore</a:t>
            </a:r>
            <a:r>
              <a:rPr lang="en-US" dirty="0"/>
              <a:t> so the interpreter, on not finding .increment, makes sure to check up in </a:t>
            </a:r>
            <a:r>
              <a:rPr lang="en-US" dirty="0" err="1"/>
              <a:t>functionStore</a:t>
            </a:r>
            <a:r>
              <a:rPr lang="en-US" dirty="0"/>
              <a:t> where it would find it</a:t>
            </a:r>
          </a:p>
          <a:p>
            <a:r>
              <a:rPr lang="en-US" dirty="0"/>
              <a:t>Make the link with </a:t>
            </a:r>
            <a:r>
              <a:rPr lang="en-US" dirty="0" err="1"/>
              <a:t>Object.create</a:t>
            </a:r>
            <a:r>
              <a:rPr lang="en-US" dirty="0"/>
              <a:t>()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44511-2497-47BA-8546-BFD5CFE17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69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3B632E-4BE8-4C2D-9EC1-131BF03B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27"/>
            <a:ext cx="6299200" cy="369908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D4CA1-183F-4EF8-A576-97ABDD40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BE0C57-EDD2-4D06-92F3-F81E756C1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38527"/>
            <a:ext cx="5892800" cy="3678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1BDD2-AA6B-4DF1-A3DF-82EE73623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0" y="94462"/>
            <a:ext cx="5892800" cy="36224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057E1D-BCB2-4F29-9213-5DB9960A3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200" y="38528"/>
            <a:ext cx="5892800" cy="367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6A0F66-915F-4E62-9C9B-3DFE35A37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198" y="50800"/>
            <a:ext cx="5892801" cy="51591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12E6E-7255-4717-BD9E-54344C56C6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198" y="50800"/>
            <a:ext cx="5892802" cy="5235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933A55-016D-404F-8A4F-963AEB8878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9197" y="30060"/>
            <a:ext cx="5892803" cy="52353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1D582-E64F-4DED-8B29-5D5E26626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9195" y="50800"/>
            <a:ext cx="5892803" cy="61383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2AC504-C469-4E3E-BC48-735A410DAAE9}"/>
              </a:ext>
            </a:extLst>
          </p:cNvPr>
          <p:cNvSpPr txBox="1"/>
          <p:nvPr/>
        </p:nvSpPr>
        <p:spPr>
          <a:xfrm>
            <a:off x="3699940" y="1380067"/>
            <a:ext cx="219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AB2400"/>
                </a:solidFill>
              </a:rPr>
              <a:t>Implicit parameter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76DC777-E4D0-4761-BE5A-714A023B471F}"/>
              </a:ext>
            </a:extLst>
          </p:cNvPr>
          <p:cNvCxnSpPr>
            <a:cxnSpLocks/>
            <a:stCxn id="28" idx="7"/>
          </p:cNvCxnSpPr>
          <p:nvPr/>
        </p:nvCxnSpPr>
        <p:spPr>
          <a:xfrm rot="5400000" flipH="1" flipV="1">
            <a:off x="2563943" y="964807"/>
            <a:ext cx="459864" cy="1659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9D3D6BC-CDA0-4C78-8F47-0B5DFB5BA09B}"/>
              </a:ext>
            </a:extLst>
          </p:cNvPr>
          <p:cNvSpPr/>
          <p:nvPr/>
        </p:nvSpPr>
        <p:spPr>
          <a:xfrm>
            <a:off x="1617135" y="1981200"/>
            <a:ext cx="406398" cy="296333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298DEC0-6E84-4D2D-93C3-DAE30598CF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5533" y="3935492"/>
            <a:ext cx="5596465" cy="217744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13EB743-9DE4-4672-8E4B-7C3161FAA5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087" y="3970244"/>
            <a:ext cx="2979678" cy="22480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BDE009-99F2-4E7A-81FC-CAC6B40D23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" y="3235596"/>
            <a:ext cx="6299195" cy="36224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645265-91F7-4615-A7D3-D6654A4D96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92267" y="55460"/>
            <a:ext cx="2099731" cy="61506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C0FCA8-8BE0-4B1F-BEFC-BA03AE40D5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3666" y="4739971"/>
            <a:ext cx="2328333" cy="14396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E0D05BE-9F4B-485D-83DD-F40A8EC21D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78562" y="4756075"/>
            <a:ext cx="2213438" cy="14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52C4B-2DBC-45EC-90B2-782558B5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if we want to confirm our user1 has the property score?!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1B298-E3F5-424E-8F1F-0DCDAC8B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</a:t>
            </a:r>
            <a:r>
              <a:rPr lang="en-US" dirty="0" err="1"/>
              <a:t>hasOwnProperty</a:t>
            </a:r>
            <a:r>
              <a:rPr lang="en-US" dirty="0"/>
              <a:t> method - but where is it? Is it on user1?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objects have a __proto__ property by default which defaults to linking to a big object </a:t>
            </a:r>
            <a:r>
              <a:rPr lang="en-US" dirty="0" err="1"/>
              <a:t>Object.prototype</a:t>
            </a:r>
            <a:r>
              <a:rPr lang="en-US" dirty="0"/>
              <a:t> full of (somewhat) useful functions.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get access to it via </a:t>
            </a:r>
            <a:r>
              <a:rPr lang="en-US" dirty="0" err="1"/>
              <a:t>userFunctionStore’s</a:t>
            </a:r>
            <a:r>
              <a:rPr lang="en-US" dirty="0"/>
              <a:t> __proto__ property - the chain.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DBFA8-6F51-4342-A17E-C05D9987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29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D81BE2-B4BE-411B-A4C4-152BB266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FB4CDF-EE77-47D8-865B-0C0CB2BF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06"/>
            <a:ext cx="6299197" cy="3914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ED6E6-B0B3-4EFD-A838-CB4F1D3E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97" y="73307"/>
            <a:ext cx="5892803" cy="613833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E87D4-4920-410E-9624-18FBEDC29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99197" y="4131732"/>
            <a:ext cx="3564470" cy="207990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EDBD54-19DF-4265-BAF2-42EF09C2B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32" y="4157132"/>
            <a:ext cx="3412068" cy="20206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B6E1A8-AEA1-46EB-BFA7-216B1F284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532" y="4214127"/>
            <a:ext cx="3352801" cy="1881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F6AA75-FB52-49F6-8264-30EF237D8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1532" y="4092939"/>
            <a:ext cx="3522135" cy="21949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347EF9-FD01-4EE3-8E45-67F052C924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0192" y="3987799"/>
            <a:ext cx="3642676" cy="2377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2D510E-8A81-484D-B417-BFA3FDF9F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3429001"/>
            <a:ext cx="629919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C8A7-C1E6-4F1C-8DBC-001B6A08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3 - Introducing the keyword that automates the hard work: new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5013B-22E5-4A7F-BE61-BB48D4792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3261" y="2093976"/>
            <a:ext cx="7145478" cy="39786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EFE2B-DB38-40E7-89D9-1B181371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85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B30B6A0-7625-454B-BA0E-4754163A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" y="55541"/>
            <a:ext cx="12048067" cy="67469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E86F-2AB5-4E1D-83B6-3128D7F6A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80DE77-1A98-4060-8C5A-2744A1AD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03" y="1919817"/>
            <a:ext cx="39719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3B0E26-6A70-4D2D-A653-2FFCC303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28781-3CE6-4BB6-8FD4-48222918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6311801" cy="3896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9606B-5C96-4042-905B-44FE838E3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801" y="-1"/>
            <a:ext cx="5880199" cy="3896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12FDFE-FD48-42BE-9F81-4BF6E254C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0" y="1"/>
            <a:ext cx="4927600" cy="38870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0F0B91-7D03-488C-B5B8-7ADA2F5B1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800" y="0"/>
            <a:ext cx="5880200" cy="468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59D6C3-8654-4E84-A3F1-B53DBAB22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798" y="0"/>
            <a:ext cx="5880201" cy="4808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DCA05F-0BD9-4A65-B928-12FF21602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797" y="9692"/>
            <a:ext cx="5880203" cy="39475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66C283B-B1D2-49B1-8CBA-6ADDC39BEA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796" y="3845658"/>
            <a:ext cx="2834886" cy="9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6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B5B4-1184-4DE3-A2A8-968A17D01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33" y="0"/>
            <a:ext cx="9084733" cy="1609344"/>
          </a:xfrm>
        </p:spPr>
        <p:txBody>
          <a:bodyPr>
            <a:normAutofit/>
          </a:bodyPr>
          <a:lstStyle/>
          <a:p>
            <a:r>
              <a:rPr lang="en-US" sz="4800" dirty="0"/>
              <a:t>Solution 4: The class ‘syntactic sugar’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DAF00F-1C61-49EB-B321-0B34B8405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25" y="1376799"/>
            <a:ext cx="8429075" cy="473107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E254B-CFE6-4827-A7C4-D67312B5C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18A159-AD53-4EB3-B80C-37B0625FE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008" y="1284633"/>
            <a:ext cx="274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7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92DD6-77E6-43D0-AA62-B5602292D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end, THANKS ! 😉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99129-BC8B-40DE-8547-003F8FF7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6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EF0F-4371-4DF9-868D-1AF3A1C53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69" y="147748"/>
            <a:ext cx="10058400" cy="1609344"/>
          </a:xfrm>
        </p:spPr>
        <p:txBody>
          <a:bodyPr/>
          <a:lstStyle/>
          <a:p>
            <a:r>
              <a:rPr lang="en-US" dirty="0"/>
              <a:t>Call stack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1807B-815D-43CF-843C-AB954E5D30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947" y="1757092"/>
            <a:ext cx="5463781" cy="4415108"/>
          </a:xfrm>
        </p:spPr>
        <p:txBody>
          <a:bodyPr/>
          <a:lstStyle/>
          <a:p>
            <a:r>
              <a:rPr lang="en-US" dirty="0"/>
              <a:t>JavaScript keeps track of what function is currently running (where’s the thread of execution)</a:t>
            </a:r>
          </a:p>
          <a:p>
            <a:r>
              <a:rPr lang="en-US" dirty="0"/>
              <a:t>Run a function - add to call stack</a:t>
            </a:r>
          </a:p>
          <a:p>
            <a:r>
              <a:rPr lang="en-US" dirty="0"/>
              <a:t>Finish running the function - JS removes it from call stack </a:t>
            </a:r>
          </a:p>
          <a:p>
            <a:r>
              <a:rPr lang="en-US" dirty="0"/>
              <a:t>Whatever is top of the call stack - that’s the function we’re currently running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1FC10-1B38-4CF0-AEF3-E72F9BDEF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5" y="0"/>
            <a:ext cx="5824726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EC5F5-4471-47BD-BC14-3AE5844C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C1FC10-1B38-4CF0-AEF3-E72F9BDEF1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275" y="0"/>
            <a:ext cx="5824726" cy="68579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EC5F5-4471-47BD-BC14-3AE5844C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B7B5ED-C4C3-413D-B66E-1971AE160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79513"/>
            <a:ext cx="6367275" cy="3065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B16BD-C416-45F9-95A8-4BBAAD56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3644196"/>
            <a:ext cx="6367275" cy="313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7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1. Principles of JavaScript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2. Callbacks &amp; Higher order functions </a:t>
            </a:r>
          </a:p>
          <a:p>
            <a:pPr>
              <a:lnSpc>
                <a:spcPct val="150000"/>
              </a:lnSpc>
            </a:pPr>
            <a:r>
              <a:rPr lang="en-US" dirty="0"/>
              <a:t>3. Closure (scope and execution context) </a:t>
            </a:r>
          </a:p>
          <a:p>
            <a:pPr>
              <a:lnSpc>
                <a:spcPct val="150000"/>
              </a:lnSpc>
            </a:pPr>
            <a:r>
              <a:rPr lang="en-US" dirty="0"/>
              <a:t>4. Asynchronous JavaScript &amp; the event loop </a:t>
            </a:r>
          </a:p>
          <a:p>
            <a:pPr>
              <a:lnSpc>
                <a:spcPct val="150000"/>
              </a:lnSpc>
            </a:pPr>
            <a:r>
              <a:rPr lang="en-US" dirty="0"/>
              <a:t>5. Classes &amp; Prototypes (OOP)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7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4343-EB2F-40D8-B444-3615786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Callbacks &amp; Higher Order Functions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FE34-F6EF-45C6-8FDA-8EF7B2941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One of the most misunderstood concepts in JavaScript</a:t>
            </a:r>
          </a:p>
          <a:p>
            <a:pPr>
              <a:lnSpc>
                <a:spcPct val="150000"/>
              </a:lnSpc>
            </a:pPr>
            <a:r>
              <a:rPr lang="en-US" dirty="0"/>
              <a:t>Enables powerful pro-level functions like map, filter, reduce (a core aspect of functional programming)</a:t>
            </a:r>
          </a:p>
          <a:p>
            <a:pPr>
              <a:lnSpc>
                <a:spcPct val="150000"/>
              </a:lnSpc>
            </a:pPr>
            <a:r>
              <a:rPr lang="en-US" dirty="0"/>
              <a:t>Makes our code more declarative and readable</a:t>
            </a:r>
          </a:p>
          <a:p>
            <a:pPr>
              <a:lnSpc>
                <a:spcPct val="150000"/>
              </a:lnSpc>
            </a:pPr>
            <a:r>
              <a:rPr lang="en-US" dirty="0"/>
              <a:t>Asynchronous JavaScript: Callbacks are a core aspect of async JavaScript, and are under-the-hood of promises, async/await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9BDDD-9937-42E2-A958-8BC84888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3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FD3FA9-8575-4A47-8F42-521739EE6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6853E-63D8-4913-BAD1-F308C7DDB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C180-9929-4BB5-9C66-E5F9010624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74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897</TotalTime>
  <Words>1246</Words>
  <Application>Microsoft Office PowerPoint</Application>
  <PresentationFormat>Widescreen</PresentationFormat>
  <Paragraphs>188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Rockwell</vt:lpstr>
      <vt:lpstr>Rockwell Condensed</vt:lpstr>
      <vt:lpstr>Wingdings</vt:lpstr>
      <vt:lpstr>Wood Type</vt:lpstr>
      <vt:lpstr>JavaScript the Hard Parts</vt:lpstr>
      <vt:lpstr>Contents</vt:lpstr>
      <vt:lpstr>JavaScript principles </vt:lpstr>
      <vt:lpstr>Execution context</vt:lpstr>
      <vt:lpstr>Call stack </vt:lpstr>
      <vt:lpstr>PowerPoint Presentation</vt:lpstr>
      <vt:lpstr>Contents</vt:lpstr>
      <vt:lpstr>Callbacks &amp; Higher Order Functions</vt:lpstr>
      <vt:lpstr>PowerPoint Presentation</vt:lpstr>
      <vt:lpstr>PowerPoint Presentation</vt:lpstr>
      <vt:lpstr>PowerPoint Presentation</vt:lpstr>
      <vt:lpstr>PowerPoint Presentation</vt:lpstr>
      <vt:lpstr>Which is our Higher Order Function?</vt:lpstr>
      <vt:lpstr>PowerPoint Presentation</vt:lpstr>
      <vt:lpstr>PowerPoint Presentation</vt:lpstr>
      <vt:lpstr>Contents</vt:lpstr>
      <vt:lpstr>Functions with memories</vt:lpstr>
      <vt:lpstr>PowerPoint Presentation</vt:lpstr>
      <vt:lpstr>PowerPoint Presentation</vt:lpstr>
      <vt:lpstr>PowerPoint Presentation</vt:lpstr>
      <vt:lpstr>What is backpack called?</vt:lpstr>
      <vt:lpstr>PowerPoint Presentation</vt:lpstr>
      <vt:lpstr>Closure</vt:lpstr>
      <vt:lpstr>Contents</vt:lpstr>
      <vt:lpstr>JavaScript is: </vt:lpstr>
      <vt:lpstr>PowerPoint Presentation</vt:lpstr>
      <vt:lpstr>PowerPoint Presentation</vt:lpstr>
      <vt:lpstr>JavaScript is not enough - We need new pieces (some of which aren’t JavaScript at all)</vt:lpstr>
      <vt:lpstr>PowerPoint Presentation</vt:lpstr>
      <vt:lpstr>PowerPoint Presentation</vt:lpstr>
      <vt:lpstr>PowerPoint Presentation</vt:lpstr>
      <vt:lpstr>PowerPoint Presentation</vt:lpstr>
      <vt:lpstr>Promises, Web APIs, the Callback &amp; Microtask Queues and Event loop enable</vt:lpstr>
      <vt:lpstr>Contents</vt:lpstr>
      <vt:lpstr>PowerPoint Presentation</vt:lpstr>
      <vt:lpstr>PowerPoint Presentation</vt:lpstr>
      <vt:lpstr>PowerPoint Presentation</vt:lpstr>
      <vt:lpstr>PowerPoint Presentation</vt:lpstr>
      <vt:lpstr>Solution 1. Generate objects using a function</vt:lpstr>
      <vt:lpstr>Solution 2: Using the prototype chain</vt:lpstr>
      <vt:lpstr>PowerPoint Presentation</vt:lpstr>
      <vt:lpstr>What if we want to confirm our user1 has the property score?!</vt:lpstr>
      <vt:lpstr>PowerPoint Presentation</vt:lpstr>
      <vt:lpstr>Solution 3 - Introducing the keyword that automates the hard work: new</vt:lpstr>
      <vt:lpstr>PowerPoint Presentation</vt:lpstr>
      <vt:lpstr>PowerPoint Presentation</vt:lpstr>
      <vt:lpstr>Solution 4: The class ‘syntactic sugar’</vt:lpstr>
      <vt:lpstr>THE end, THANKS ! 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the Hard Parts</dc:title>
  <dc:creator>osama mohamed</dc:creator>
  <cp:lastModifiedBy>osama mohamed</cp:lastModifiedBy>
  <cp:revision>6</cp:revision>
  <dcterms:created xsi:type="dcterms:W3CDTF">2021-12-28T03:06:25Z</dcterms:created>
  <dcterms:modified xsi:type="dcterms:W3CDTF">2021-12-30T03:11:44Z</dcterms:modified>
</cp:coreProperties>
</file>